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64"/>
  </p:normalViewPr>
  <p:slideViewPr>
    <p:cSldViewPr snapToGrid="0" snapToObjects="1">
      <p:cViewPr varScale="1">
        <p:scale>
          <a:sx n="88" d="100"/>
          <a:sy n="88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5E429-02F0-1841-898A-B8EC8D799A9F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4FFC9-98E3-CC4B-8EA9-1E8BFA696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1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idea was sparked while attending a talk on Beavers and how they hold water in the land, sponsored by </a:t>
            </a:r>
            <a:r>
              <a:rPr lang="en-US" dirty="0" err="1"/>
              <a:t>TheBrightonInstitute.org</a:t>
            </a:r>
            <a:r>
              <a:rPr lang="en-US" dirty="0"/>
              <a:t> in 2019, given by a Wild Utah Representative.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4FFC9-98E3-CC4B-8EA9-1E8BFA696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Robby </a:t>
            </a:r>
            <a:r>
              <a:rPr lang="en-US" dirty="0" err="1"/>
              <a:t>Edgel</a:t>
            </a:r>
            <a:r>
              <a:rPr lang="en-US" dirty="0"/>
              <a:t> is the whole Reason we could do this project Stream alteration permit required, also permission letters from Utah Open Lands, SL watershed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4FFC9-98E3-CC4B-8EA9-1E8BFA6964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4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Robby </a:t>
            </a:r>
            <a:r>
              <a:rPr lang="en-US" dirty="0" err="1"/>
              <a:t>Edgel</a:t>
            </a:r>
            <a:r>
              <a:rPr lang="en-US" dirty="0"/>
              <a:t> provided and specified materials .</a:t>
            </a:r>
            <a:r>
              <a:rPr lang="en-US" dirty="0" err="1"/>
              <a:t>Volunteers,including</a:t>
            </a:r>
            <a:r>
              <a:rPr lang="en-US" dirty="0"/>
              <a:t> </a:t>
            </a:r>
            <a:r>
              <a:rPr lang="en-US" dirty="0" err="1"/>
              <a:t>Edgel,hauled</a:t>
            </a:r>
            <a:r>
              <a:rPr lang="en-US" dirty="0"/>
              <a:t> materials 1 mile uphill to the BDA sites by </a:t>
            </a:r>
            <a:r>
              <a:rPr lang="en-US" dirty="0" err="1"/>
              <a:t>hand.They</a:t>
            </a:r>
            <a:r>
              <a:rPr lang="en-US" dirty="0"/>
              <a:t> were hauled and stored at the BDA site from Oct 2021-May2022. I have since used grant funds to purchase a game wagon to haul the next set of BDA materials..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4FFC9-98E3-CC4B-8EA9-1E8BFA6964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3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Left, SL Watershed employees gave us a lot of help !  , Robby </a:t>
            </a:r>
            <a:r>
              <a:rPr lang="en-US" dirty="0" err="1"/>
              <a:t>Edgel</a:t>
            </a:r>
            <a:r>
              <a:rPr lang="en-US" dirty="0"/>
              <a:t>, filling a BDA,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4FFC9-98E3-CC4B-8EA9-1E8BFA6964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6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BDA built by Nicole .Ducks were seen swimming in the dams 24h after completion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4FFC9-98E3-CC4B-8EA9-1E8BFA6964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5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Beavers are </a:t>
            </a:r>
            <a:r>
              <a:rPr lang="en-US" dirty="0" err="1"/>
              <a:t>WONDERful</a:t>
            </a:r>
            <a:r>
              <a:rPr lang="en-US" dirty="0"/>
              <a:t> engineers, but their industry can lead to problems for human activity. ( flooding  from Beaver dams in residential/</a:t>
            </a:r>
            <a:r>
              <a:rPr lang="en-US" dirty="0" err="1"/>
              <a:t>agrigultural</a:t>
            </a:r>
            <a:r>
              <a:rPr lang="en-US" dirty="0"/>
              <a:t>/commercial areas )The sound of running water is their biologic prompt to make </a:t>
            </a:r>
            <a:r>
              <a:rPr lang="en-US" dirty="0" err="1"/>
              <a:t>dams.Anywhere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4FFC9-98E3-CC4B-8EA9-1E8BFA6964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54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used the remaining grant monies to purchase materials for building these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4FFC9-98E3-CC4B-8EA9-1E8BFA6964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4F27-A6B5-8145-AE25-CA407E20C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94B51-54EE-3F4D-AC51-80ACA13FF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1FDCF-AD44-EF43-A015-30FC917F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AD15A-F811-584D-A882-6414995D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D546-433C-C441-A97F-326174BB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3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7517-A0B2-154C-A7D3-AC77BC53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74D8B-0DC3-914A-B103-1CAF14FB7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9C303-CE04-D74B-AAAF-80BC3B0A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DE47C-33B4-BC4D-9600-D65E3A0C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B298-95EC-7146-AF70-603B2EC5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4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5E969D-1266-CF46-A09D-F8683D209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48536-2AB4-504D-B2BD-84427D2E3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89D39-73A4-CC4C-AEA7-4CEFFE686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4FF08-A7F4-054E-ACD7-EF40ED92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2B3E4-265A-784E-BF26-D56CDCCF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6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B2A3-CFFF-B044-B533-11B9BEA7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EF62E-F529-A94D-A7A2-6F86F591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C52EC-ABE9-3548-9E3F-053EEFF6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8E2E4-9557-4C43-BA39-5182724B0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F59D2-6E15-8443-B0E1-2302070A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0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93B1-E16B-CE43-A10D-BE9044FC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A20ED-DAEA-7245-A274-B0EDD2DB8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706E6-277D-0C4A-BE5D-7913EBDE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77E72-5D7F-EB44-B6D7-029CEE15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AF558-4EBB-014E-9C02-616CD9A8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8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0F30-094C-7247-A0FD-B0D6F271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30BC4-E2C7-CB47-880A-FCC524B3A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13F28-BACB-9B4C-827F-D5E99398A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76F7C-1639-D44F-8865-D25BAC1A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3B368-C94B-1848-B2E8-75E86D34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7363E-E3F4-E749-8555-24815E9C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1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BEBC4-A29D-C345-82A4-95F67962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70655-4847-FF4F-A2B0-A6ABCD0D7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D6C76-02BD-004F-B25D-21219894B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C62AC7-7C71-A148-8CBE-34C6095D5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A2CDA-C6F7-F343-8D10-5538A4626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F82D46-4701-BF46-80FA-193CA834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6F566-118D-A147-B964-04479AAD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6E497E-DE0B-F147-9488-30DEA552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0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F8D23-49DC-9D46-A09C-A79521423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97157F-0E1E-9942-901D-D144B360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AB045-812F-894A-9D11-341A90F2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F9738-CB77-EF42-92FD-131CDD65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B0FE90-B3EB-5F4F-B41F-B14A6189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737E7-12C5-194C-A11D-A6356F19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C0FBA-BF80-7B45-AF9A-990C86A9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9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84E3-AE3A-E749-B84A-3C24AB3B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2B4A-D231-8344-BAA6-0EC6849B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11E58-5D6A-0641-A44A-B156084BD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EA9F1-0CB3-E74A-AB78-0340FA21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8A879-B4E4-CB48-8FB7-88DDF16D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23C40-57FD-5144-8501-FDEE3B8A9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BB07-5F5F-5643-A4E3-6C04BFFB0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096AE3-E45A-7748-B1DA-E93F6EEC4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BE731-B8A0-0247-AA8A-727502756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C44A6-0BA0-6E48-B317-CABF2085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8DD45-B33F-5746-BD34-784E0A0C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C9D20-91E8-BE49-8506-B58676E8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7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28EFB-5D3D-904B-9C05-CBBA9FC3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2BF9-175C-3E49-BDAB-405051BCD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9E08B-3C04-A545-94C3-2949E7B71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BD1D4-5ABF-844E-94FB-382AEC3764F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E189C-9A9A-BE4D-AD74-1BECE4F6E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D14C1-690A-764A-93FF-B18E2EBE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CE088-F81D-834D-8BD3-C3BAEC90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79E2-F4F0-D64B-B72D-9724240BD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4363"/>
            <a:ext cx="9144000" cy="2387600"/>
          </a:xfrm>
          <a:effectLst>
            <a:glow rad="1511300">
              <a:srgbClr val="FFFF00"/>
            </a:glow>
            <a:outerShdw blurRad="50800" dist="50800" dir="5400000" algn="ctr" rotWithShape="0">
              <a:srgbClr val="FFFF00"/>
            </a:outerShdw>
          </a:effectLst>
        </p:spPr>
        <p:txBody>
          <a:bodyPr>
            <a:normAutofit fontScale="90000"/>
          </a:bodyPr>
          <a:lstStyle/>
          <a:p>
            <a:r>
              <a:rPr lang="en-US" sz="5300" b="1" dirty="0"/>
              <a:t>Central Wasatch Commission funded project</a:t>
            </a:r>
            <a:r>
              <a:rPr lang="en-US" dirty="0"/>
              <a:t>:</a:t>
            </a:r>
            <a:br>
              <a:rPr lang="en-US" dirty="0"/>
            </a:br>
            <a:r>
              <a:rPr lang="en-US" b="1" dirty="0">
                <a:solidFill>
                  <a:srgbClr val="0070C0"/>
                </a:solidFill>
              </a:rPr>
              <a:t>Beaver Dam Analogs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at </a:t>
            </a:r>
            <a:r>
              <a:rPr lang="en-US" sz="4900" dirty="0"/>
              <a:t>Willow Heights </a:t>
            </a:r>
            <a:r>
              <a:rPr lang="en-US" sz="4900" dirty="0" err="1"/>
              <a:t>Pond,Big</a:t>
            </a:r>
            <a:r>
              <a:rPr lang="en-US" sz="4900" dirty="0"/>
              <a:t> Cottonwood </a:t>
            </a:r>
            <a:r>
              <a:rPr lang="en-US" sz="5300" dirty="0"/>
              <a:t>Canyon</a:t>
            </a:r>
            <a:r>
              <a:rPr lang="en-US" dirty="0"/>
              <a:t> – </a:t>
            </a:r>
            <a:r>
              <a:rPr lang="en-US" sz="4400" dirty="0" err="1"/>
              <a:t>Lise</a:t>
            </a:r>
            <a:r>
              <a:rPr lang="en-US" sz="4400" dirty="0"/>
              <a:t> Sorensen </a:t>
            </a:r>
            <a:r>
              <a:rPr lang="en-US" sz="4400" dirty="0" err="1"/>
              <a:t>Brunhart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AE4C2-52FD-6246-9F58-A2613FF9F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en-US" b="1" dirty="0"/>
              <a:t>Funded </a:t>
            </a:r>
          </a:p>
          <a:p>
            <a:r>
              <a:rPr lang="en-US" b="1" dirty="0"/>
              <a:t>$1500 2021,</a:t>
            </a:r>
          </a:p>
          <a:p>
            <a:r>
              <a:rPr lang="en-US" b="1" dirty="0"/>
              <a:t>$2000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5BFE9-20D3-A24E-B73B-E1215A13B9C8}"/>
              </a:ext>
            </a:extLst>
          </p:cNvPr>
          <p:cNvSpPr txBox="1"/>
          <p:nvPr/>
        </p:nvSpPr>
        <p:spPr>
          <a:xfrm>
            <a:off x="13387388" y="1457325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79BB0-65CE-F544-9EC0-07B762F79BD2}"/>
              </a:ext>
            </a:extLst>
          </p:cNvPr>
          <p:cNvSpPr txBox="1"/>
          <p:nvPr/>
        </p:nvSpPr>
        <p:spPr>
          <a:xfrm>
            <a:off x="971550" y="31432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8B7B2-2B63-9D43-9172-7FC9751CA3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 rot="5400000">
            <a:off x="2649942" y="-2649942"/>
            <a:ext cx="689211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0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E15C-B604-E04E-B83B-E99362B55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Finished 25 Beaver Dam Analogs, </a:t>
            </a:r>
            <a:r>
              <a:rPr lang="en-US" sz="3600" dirty="0"/>
              <a:t>May 22, 2022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319FD-18E8-004E-A3DC-BF1ED585B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0100" y="1690688"/>
            <a:ext cx="4607857" cy="4351338"/>
          </a:xfrm>
        </p:spPr>
      </p:pic>
    </p:spTree>
    <p:extLst>
      <p:ext uri="{BB962C8B-B14F-4D97-AF65-F5344CB8AC3E}">
        <p14:creationId xmlns:p14="http://schemas.microsoft.com/office/powerpoint/2010/main" val="404577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E7DC-9963-ED4C-817A-0BB55151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BDAs at 7 days, </a:t>
            </a:r>
            <a:r>
              <a:rPr lang="en-US" sz="3600" dirty="0"/>
              <a:t>May 29,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4625D-C53B-9F40-9AC2-FD6808766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821" y="1690688"/>
            <a:ext cx="326350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E9C43-19F4-8B45-BDDB-1ECB5B3B2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899" y="1690688"/>
            <a:ext cx="41148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84AD-B4FC-804D-87F6-D357C395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BDA in summer,</a:t>
            </a:r>
            <a:br>
              <a:rPr lang="en-US" dirty="0"/>
            </a:br>
            <a:r>
              <a:rPr lang="en-US" dirty="0"/>
              <a:t>Aug ,2022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D2D5B-D795-D149-AEC0-07D47A8EE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566" y="1532327"/>
            <a:ext cx="5779698" cy="4351338"/>
          </a:xfrm>
        </p:spPr>
      </p:pic>
    </p:spTree>
    <p:extLst>
      <p:ext uri="{BB962C8B-B14F-4D97-AF65-F5344CB8AC3E}">
        <p14:creationId xmlns:p14="http://schemas.microsoft.com/office/powerpoint/2010/main" val="399671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229B-55C5-F147-836D-67EA9762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2- Humans and Beavers coexisting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6FDECC-3B68-E240-8EE8-C563BEDB3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868" y="1483743"/>
            <a:ext cx="6497471" cy="44622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4C18A-7680-9E49-8305-D5109534BC28}"/>
              </a:ext>
            </a:extLst>
          </p:cNvPr>
          <p:cNvSpPr txBox="1"/>
          <p:nvPr/>
        </p:nvSpPr>
        <p:spPr>
          <a:xfrm>
            <a:off x="6632812" y="3043451"/>
            <a:ext cx="315163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Beaver Dam raked from culvert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593A88-3127-9B4F-9A54-C7CA69C9D407}"/>
              </a:ext>
            </a:extLst>
          </p:cNvPr>
          <p:cNvCxnSpPr/>
          <p:nvPr/>
        </p:nvCxnSpPr>
        <p:spPr>
          <a:xfrm flipH="1">
            <a:off x="6291618" y="3412783"/>
            <a:ext cx="1583140" cy="76343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F2D6B04-EC3D-B943-936F-154279E2AE33}"/>
              </a:ext>
            </a:extLst>
          </p:cNvPr>
          <p:cNvSpPr txBox="1"/>
          <p:nvPr/>
        </p:nvSpPr>
        <p:spPr>
          <a:xfrm>
            <a:off x="6970143" y="5503653"/>
            <a:ext cx="1058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July 2022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45196A-CD98-1C46-BC38-C63997584552}"/>
              </a:ext>
            </a:extLst>
          </p:cNvPr>
          <p:cNvCxnSpPr/>
          <p:nvPr/>
        </p:nvCxnSpPr>
        <p:spPr>
          <a:xfrm>
            <a:off x="5037826" y="3043451"/>
            <a:ext cx="1594986" cy="57964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26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95DF7-1C3A-CE49-ADC0-0FFA2372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“Beaver Deceivers” built to drain Beaver dams at Silver Lake without harming the Beavers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102583-663C-584C-8031-0F5241F7A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1840" y="1690688"/>
            <a:ext cx="3263503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D6439-7633-3040-8F76-D3DD46A4F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496" y="1690688"/>
            <a:ext cx="35683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23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66F54-1ED8-A947-963E-F82079985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2-pronged Beaver Deceiver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02E0D-EB61-BC43-B274-E17DB6648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1066"/>
            <a:ext cx="5118100" cy="3835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66A0B-84F9-1E4B-86E2-C6A81B4DC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676051"/>
            <a:ext cx="3802811" cy="507041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EF1D3AF-4CE0-834D-A5C5-CAE9D4D56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895"/>
            <a:ext cx="5118100" cy="3835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9695D9-2659-2447-AF80-2903D3E110D9}"/>
              </a:ext>
            </a:extLst>
          </p:cNvPr>
          <p:cNvSpPr txBox="1"/>
          <p:nvPr/>
        </p:nvSpPr>
        <p:spPr>
          <a:xfrm>
            <a:off x="9299275" y="1911066"/>
            <a:ext cx="824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Intake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0C0F0F-767F-5D4F-9E45-85785BA7456D}"/>
              </a:ext>
            </a:extLst>
          </p:cNvPr>
          <p:cNvCxnSpPr/>
          <p:nvPr/>
        </p:nvCxnSpPr>
        <p:spPr>
          <a:xfrm flipH="1">
            <a:off x="8919713" y="2111121"/>
            <a:ext cx="37956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D6AE00-75EF-2C4E-B6E4-616A10FF594B}"/>
              </a:ext>
            </a:extLst>
          </p:cNvPr>
          <p:cNvCxnSpPr>
            <a:cxnSpLocks/>
          </p:cNvCxnSpPr>
          <p:nvPr/>
        </p:nvCxnSpPr>
        <p:spPr>
          <a:xfrm flipV="1">
            <a:off x="10124181" y="1947167"/>
            <a:ext cx="449834" cy="36400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094835-120A-0846-9410-07F9717D8F7B}"/>
              </a:ext>
            </a:extLst>
          </p:cNvPr>
          <p:cNvSpPr txBox="1"/>
          <p:nvPr/>
        </p:nvSpPr>
        <p:spPr>
          <a:xfrm>
            <a:off x="992761" y="5664295"/>
            <a:ext cx="43649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Outflow to culvert</a:t>
            </a:r>
          </a:p>
        </p:txBody>
      </p:sp>
    </p:spTree>
    <p:extLst>
      <p:ext uri="{BB962C8B-B14F-4D97-AF65-F5344CB8AC3E}">
        <p14:creationId xmlns:p14="http://schemas.microsoft.com/office/powerpoint/2010/main" val="2660304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A395-6626-2B41-A24C-4E4CC9B6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Ongoing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FC05-4195-304A-834B-D7A38E389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1.) Maintain existing Willow Heights BDAs, Spring 2023</a:t>
            </a:r>
          </a:p>
          <a:p>
            <a:pPr marL="0" indent="0">
              <a:buNone/>
            </a:pPr>
            <a:r>
              <a:rPr lang="en-US" dirty="0"/>
              <a:t>         a.) transport BDA materials to work sites by game wagon</a:t>
            </a:r>
          </a:p>
          <a:p>
            <a:pPr marL="0" indent="0">
              <a:buNone/>
            </a:pPr>
            <a:r>
              <a:rPr lang="en-US" dirty="0"/>
              <a:t>         b.) Set a work day for volunteers to help repair , rebuild BDAs</a:t>
            </a:r>
          </a:p>
          <a:p>
            <a:endParaRPr lang="en-US" dirty="0"/>
          </a:p>
          <a:p>
            <a:r>
              <a:rPr lang="en-US" dirty="0"/>
              <a:t>2 .) Help where needed at Brighton :</a:t>
            </a:r>
          </a:p>
          <a:p>
            <a:pPr marL="0" indent="0">
              <a:buNone/>
            </a:pPr>
            <a:r>
              <a:rPr lang="en-US" dirty="0"/>
              <a:t>          a.) breach threatening beaver dams (</a:t>
            </a:r>
            <a:r>
              <a:rPr lang="en-US" dirty="0" err="1"/>
              <a:t>culvert,Chapel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       b.) re-build intake cage (Silver Lake Beaver Deceiver)</a:t>
            </a:r>
          </a:p>
        </p:txBody>
      </p:sp>
    </p:spTree>
    <p:extLst>
      <p:ext uri="{BB962C8B-B14F-4D97-AF65-F5344CB8AC3E}">
        <p14:creationId xmlns:p14="http://schemas.microsoft.com/office/powerpoint/2010/main" val="4032365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6E22-4AB7-A749-BDE3-E490761F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THANKS TO THESE </a:t>
            </a:r>
            <a:br>
              <a:rPr lang="en-US" dirty="0"/>
            </a:br>
            <a:r>
              <a:rPr lang="en-US" dirty="0"/>
              <a:t>wonderful humans/entities 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577C98-512F-D545-98AF-0887DA92E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Central Wasatch Commission</a:t>
            </a:r>
          </a:p>
          <a:p>
            <a:r>
              <a:rPr lang="en-US" dirty="0"/>
              <a:t>Utah DWR</a:t>
            </a:r>
          </a:p>
          <a:p>
            <a:r>
              <a:rPr lang="en-US" dirty="0"/>
              <a:t>Robby </a:t>
            </a:r>
            <a:r>
              <a:rPr lang="en-US" dirty="0" err="1"/>
              <a:t>Edgel</a:t>
            </a:r>
            <a:endParaRPr lang="en-US" dirty="0"/>
          </a:p>
          <a:p>
            <a:r>
              <a:rPr lang="en-US" dirty="0"/>
              <a:t>Salt Lake Watershed, Patrick Nelson</a:t>
            </a:r>
          </a:p>
          <a:p>
            <a:r>
              <a:rPr lang="en-US" dirty="0" err="1"/>
              <a:t>utahopenlands.org</a:t>
            </a:r>
            <a:r>
              <a:rPr lang="en-US" dirty="0"/>
              <a:t>, Wendy Fisher</a:t>
            </a:r>
          </a:p>
          <a:p>
            <a:r>
              <a:rPr lang="en-US" dirty="0" err="1"/>
              <a:t>theBrightonInstitute.org</a:t>
            </a:r>
            <a:endParaRPr lang="en-US" dirty="0"/>
          </a:p>
          <a:p>
            <a:r>
              <a:rPr lang="en-US" dirty="0"/>
              <a:t>Big cottonwood Canyon Association</a:t>
            </a:r>
          </a:p>
          <a:p>
            <a:r>
              <a:rPr lang="en-US" dirty="0"/>
              <a:t>Ulrich </a:t>
            </a:r>
            <a:r>
              <a:rPr lang="en-US" dirty="0" err="1"/>
              <a:t>Brunhart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2627E8-DDFE-2F4F-BEBA-5BC3A9B3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336" y="2674189"/>
            <a:ext cx="3331567" cy="2665254"/>
          </a:xfrm>
          <a:prstGeom prst="rect">
            <a:avLst/>
          </a:prstGeom>
        </p:spPr>
      </p:pic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54D489D0-1890-FE47-AEB2-CAC5887253A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39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Central Wasatch Commission</a:t>
            </a:r>
          </a:p>
          <a:p>
            <a:r>
              <a:rPr lang="en-US" dirty="0"/>
              <a:t>Utah DWR</a:t>
            </a:r>
          </a:p>
          <a:p>
            <a:r>
              <a:rPr lang="en-US" dirty="0"/>
              <a:t>Robby </a:t>
            </a:r>
            <a:r>
              <a:rPr lang="en-US" dirty="0" err="1"/>
              <a:t>Edgel,wildlife</a:t>
            </a:r>
            <a:r>
              <a:rPr lang="en-US" dirty="0"/>
              <a:t> habitat specialist</a:t>
            </a:r>
          </a:p>
          <a:p>
            <a:r>
              <a:rPr lang="en-US" dirty="0"/>
              <a:t>Salt Lake Watershed, Patrick Nelson</a:t>
            </a:r>
          </a:p>
          <a:p>
            <a:r>
              <a:rPr lang="en-US" dirty="0" err="1"/>
              <a:t>utahopenlands.org</a:t>
            </a:r>
            <a:r>
              <a:rPr lang="en-US" dirty="0"/>
              <a:t>, Wendy Fisher</a:t>
            </a:r>
          </a:p>
          <a:p>
            <a:r>
              <a:rPr lang="en-US" dirty="0" err="1"/>
              <a:t>theBrightonInstitute.org</a:t>
            </a:r>
            <a:endParaRPr lang="en-US" dirty="0"/>
          </a:p>
          <a:p>
            <a:r>
              <a:rPr lang="en-US" dirty="0"/>
              <a:t>Big C</a:t>
            </a:r>
          </a:p>
          <a:p>
            <a:r>
              <a:rPr lang="en-US" dirty="0"/>
              <a:t>Ulrich </a:t>
            </a:r>
            <a:r>
              <a:rPr lang="en-US" dirty="0" err="1"/>
              <a:t>Brunhart</a:t>
            </a:r>
            <a:r>
              <a:rPr lang="en-US" dirty="0"/>
              <a:t>, Barbara </a:t>
            </a:r>
            <a:r>
              <a:rPr lang="en-US" dirty="0" err="1"/>
              <a:t>Cameron,Lisa</a:t>
            </a:r>
            <a:r>
              <a:rPr lang="en-US" dirty="0"/>
              <a:t> Benson Engelhard</a:t>
            </a:r>
          </a:p>
          <a:p>
            <a:pPr marL="0" indent="0">
              <a:buNone/>
            </a:pPr>
            <a:r>
              <a:rPr lang="en-US" dirty="0"/>
              <a:t>Our MANY TIRELESS VOLUNTEERS !!!!!!</a:t>
            </a:r>
          </a:p>
        </p:txBody>
      </p:sp>
    </p:spTree>
    <p:extLst>
      <p:ext uri="{BB962C8B-B14F-4D97-AF65-F5344CB8AC3E}">
        <p14:creationId xmlns:p14="http://schemas.microsoft.com/office/powerpoint/2010/main" val="336194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42C89-125E-2043-BA21-EBF17A3D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Willow Heights Conservation Area 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Big Cottonwood Canyon, former Beaver habitat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58E4E-6B04-2A4F-BFC7-9FBD8522D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1943894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41995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C7C190-7C51-3B4E-AA04-EC4E1AB82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4549" y="1194317"/>
            <a:ext cx="6583312" cy="48473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98B0CF-2740-BC43-8BB6-01436E7A7EAE}"/>
              </a:ext>
            </a:extLst>
          </p:cNvPr>
          <p:cNvSpPr txBox="1"/>
          <p:nvPr/>
        </p:nvSpPr>
        <p:spPr>
          <a:xfrm>
            <a:off x="7897861" y="1556986"/>
            <a:ext cx="383553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Willow Heights Pond, </a:t>
            </a:r>
          </a:p>
          <a:p>
            <a:r>
              <a:rPr lang="en-US" sz="2400" dirty="0"/>
              <a:t>critical water source</a:t>
            </a:r>
          </a:p>
          <a:p>
            <a:r>
              <a:rPr lang="en-US" sz="2400" dirty="0"/>
              <a:t> for Moose</a:t>
            </a:r>
          </a:p>
          <a:p>
            <a:r>
              <a:rPr lang="en-US" sz="2400" dirty="0"/>
              <a:t> and other wildlife, is </a:t>
            </a:r>
          </a:p>
          <a:p>
            <a:r>
              <a:rPr lang="en-US" sz="2400" dirty="0"/>
              <a:t>rapidly dwindling,</a:t>
            </a:r>
          </a:p>
          <a:p>
            <a:r>
              <a:rPr lang="en-US" sz="2400" dirty="0"/>
              <a:t>due to</a:t>
            </a:r>
          </a:p>
          <a:p>
            <a:r>
              <a:rPr lang="en-US" sz="2400" dirty="0"/>
              <a:t>Drought,</a:t>
            </a:r>
          </a:p>
          <a:p>
            <a:r>
              <a:rPr lang="en-US" sz="2400" dirty="0"/>
              <a:t>loss of Beaver maintaining</a:t>
            </a:r>
          </a:p>
          <a:p>
            <a:r>
              <a:rPr lang="en-US" sz="2400" dirty="0"/>
              <a:t>the dam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D4A9A-A89B-1C45-BE4E-0029B0FA566C}"/>
              </a:ext>
            </a:extLst>
          </p:cNvPr>
          <p:cNvSpPr txBox="1"/>
          <p:nvPr/>
        </p:nvSpPr>
        <p:spPr>
          <a:xfrm>
            <a:off x="1621766" y="5588859"/>
            <a:ext cx="275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Willow Heights Pond,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97E66-2173-9F4C-A28D-D8A5BC89A1D3}"/>
              </a:ext>
            </a:extLst>
          </p:cNvPr>
          <p:cNvSpPr txBox="1"/>
          <p:nvPr/>
        </p:nvSpPr>
        <p:spPr>
          <a:xfrm>
            <a:off x="3416060" y="3260785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Old Beaver lodge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78FA97-5514-B148-B8BD-DCFAF8DD242F}"/>
              </a:ext>
            </a:extLst>
          </p:cNvPr>
          <p:cNvCxnSpPr/>
          <p:nvPr/>
        </p:nvCxnSpPr>
        <p:spPr>
          <a:xfrm>
            <a:off x="5214269" y="3409813"/>
            <a:ext cx="294026" cy="3262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50800" dir="306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F017AF-4B01-9246-A645-7C8FBC4997A5}"/>
              </a:ext>
            </a:extLst>
          </p:cNvPr>
          <p:cNvSpPr txBox="1"/>
          <p:nvPr/>
        </p:nvSpPr>
        <p:spPr>
          <a:xfrm>
            <a:off x="1529400" y="651375"/>
            <a:ext cx="2832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rush Script Std" panose="03060802040607070404" pitchFamily="66" charset="77"/>
              </a:rPr>
              <a:t>Rationale….</a:t>
            </a:r>
          </a:p>
        </p:txBody>
      </p:sp>
    </p:spTree>
    <p:extLst>
      <p:ext uri="{BB962C8B-B14F-4D97-AF65-F5344CB8AC3E}">
        <p14:creationId xmlns:p14="http://schemas.microsoft.com/office/powerpoint/2010/main" val="249330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F577-FED6-DE4A-9B4A-490B3249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“If you build it ,they will come…. “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95A02B-67DA-9C4F-B5E9-4296E2BCF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98144" y="1389185"/>
            <a:ext cx="5917719" cy="48050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C3557-2E06-1848-92C3-3B779B6D3147}"/>
              </a:ext>
            </a:extLst>
          </p:cNvPr>
          <p:cNvSpPr txBox="1"/>
          <p:nvPr/>
        </p:nvSpPr>
        <p:spPr>
          <a:xfrm>
            <a:off x="8591910" y="2777705"/>
            <a:ext cx="3014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Beaver Dam analogs</a:t>
            </a:r>
          </a:p>
          <a:p>
            <a:r>
              <a:rPr lang="en-US" sz="2400" dirty="0"/>
              <a:t>as a way to encourage</a:t>
            </a:r>
          </a:p>
          <a:p>
            <a:r>
              <a:rPr lang="en-US" sz="2400" dirty="0"/>
              <a:t>return of Beavers to </a:t>
            </a:r>
          </a:p>
          <a:p>
            <a:r>
              <a:rPr lang="en-US" sz="2400" dirty="0"/>
              <a:t>Willow Heights Pond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41B10-392D-C842-B978-6EB54FBB204D}"/>
              </a:ext>
            </a:extLst>
          </p:cNvPr>
          <p:cNvSpPr txBox="1"/>
          <p:nvPr/>
        </p:nvSpPr>
        <p:spPr>
          <a:xfrm>
            <a:off x="8315863" y="4908561"/>
            <a:ext cx="3517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- </a:t>
            </a:r>
            <a:r>
              <a:rPr lang="en-US" i="1" dirty="0"/>
              <a:t>Map Courtesy of Robby </a:t>
            </a:r>
            <a:r>
              <a:rPr lang="en-US" i="1" dirty="0" err="1"/>
              <a:t>Edgel,left</a:t>
            </a:r>
            <a:r>
              <a:rPr lang="en-US" i="1" dirty="0"/>
              <a:t>,</a:t>
            </a:r>
          </a:p>
          <a:p>
            <a:r>
              <a:rPr lang="en-US" i="1" dirty="0"/>
              <a:t>Wildlife Habitat specialist, UDWR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A1F85-0EDA-D047-A057-D48E79BD7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340" y="2502650"/>
            <a:ext cx="1371600" cy="2578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4AFF5-700E-654B-927A-B9AD3EE3B5BD}"/>
              </a:ext>
            </a:extLst>
          </p:cNvPr>
          <p:cNvSpPr txBox="1"/>
          <p:nvPr/>
        </p:nvSpPr>
        <p:spPr>
          <a:xfrm>
            <a:off x="1308340" y="5080750"/>
            <a:ext cx="773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Robby</a:t>
            </a:r>
          </a:p>
          <a:p>
            <a:r>
              <a:rPr lang="en-US" dirty="0" err="1"/>
              <a:t>Edgel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78E4-7627-D04A-B323-35963F0D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Beaver Dam Analog “BDA” materials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5E8F4-5539-634A-AF24-7EB91C206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3585" y="1451270"/>
            <a:ext cx="6981092" cy="44973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8CE1F-4929-B143-A335-180B2443573D}"/>
              </a:ext>
            </a:extLst>
          </p:cNvPr>
          <p:cNvSpPr txBox="1"/>
          <p:nvPr/>
        </p:nvSpPr>
        <p:spPr>
          <a:xfrm>
            <a:off x="4870580" y="2015412"/>
            <a:ext cx="305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Untreated Peeled log cores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FBCEF-DDB1-DC4E-A102-575CEA32EBBF}"/>
              </a:ext>
            </a:extLst>
          </p:cNvPr>
          <p:cNvSpPr txBox="1"/>
          <p:nvPr/>
        </p:nvSpPr>
        <p:spPr>
          <a:xfrm>
            <a:off x="4665306" y="4366727"/>
            <a:ext cx="252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Organic coconut matting</a:t>
            </a:r>
          </a:p>
        </p:txBody>
      </p:sp>
    </p:spTree>
    <p:extLst>
      <p:ext uri="{BB962C8B-B14F-4D97-AF65-F5344CB8AC3E}">
        <p14:creationId xmlns:p14="http://schemas.microsoft.com/office/powerpoint/2010/main" val="122919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424F-D4EA-7F49-AEA3-4F628ABA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</a:t>
            </a:r>
            <a:r>
              <a:rPr lang="en-US" dirty="0" err="1"/>
              <a:t>BDA..</a:t>
            </a:r>
            <a:r>
              <a:rPr lang="en-US" sz="3600" dirty="0" err="1"/>
              <a:t>Step</a:t>
            </a:r>
            <a:r>
              <a:rPr lang="en-US" sz="3600" dirty="0"/>
              <a:t> 1 – driving posts into the stream bed at selected sites : flat ,eddying pools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C9121A-633D-8E4E-8B1B-2D07F3C04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8517" y="1690688"/>
            <a:ext cx="3317483" cy="44233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85D71-0DE8-CF4F-B651-4498F67CF02E}"/>
              </a:ext>
            </a:extLst>
          </p:cNvPr>
          <p:cNvSpPr txBox="1"/>
          <p:nvPr/>
        </p:nvSpPr>
        <p:spPr>
          <a:xfrm>
            <a:off x="739012" y="4062095"/>
            <a:ext cx="2582686" cy="2123658"/>
          </a:xfrm>
          <a:prstGeom prst="rect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/>
              <a:t>Robby </a:t>
            </a:r>
            <a:r>
              <a:rPr lang="en-US" sz="2400" dirty="0" err="1"/>
              <a:t>Edgel</a:t>
            </a:r>
            <a:r>
              <a:rPr lang="en-US" dirty="0"/>
              <a:t>, </a:t>
            </a:r>
          </a:p>
          <a:p>
            <a:r>
              <a:rPr lang="en-US" dirty="0"/>
              <a:t>Wildlife Habitat specialist for UDWR, selects sites, </a:t>
            </a:r>
          </a:p>
          <a:p>
            <a:r>
              <a:rPr lang="en-US" dirty="0"/>
              <a:t>Then drives posts into</a:t>
            </a:r>
          </a:p>
          <a:p>
            <a:r>
              <a:rPr lang="en-US" dirty="0"/>
              <a:t>Willow Heights</a:t>
            </a:r>
          </a:p>
          <a:p>
            <a:r>
              <a:rPr lang="en-US" dirty="0"/>
              <a:t>streambed using a </a:t>
            </a:r>
          </a:p>
          <a:p>
            <a:r>
              <a:rPr lang="en-US" dirty="0"/>
              <a:t>Powered post driver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9BC75-BA52-474F-9093-5A822DB73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517" y="1690688"/>
            <a:ext cx="3317484" cy="4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0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3B69-8A20-644D-852B-2593511BB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a BDA, Step 2 –</a:t>
            </a:r>
            <a:r>
              <a:rPr lang="en-US" sz="3600" dirty="0"/>
              <a:t>Weaving willow wands, then spruce boughs into the standing posts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C50469E-8E77-5343-A760-4839F3625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835" y="1613442"/>
            <a:ext cx="6382138" cy="4351338"/>
          </a:xfrm>
          <a:prstGeom prst="rect">
            <a:avLst/>
          </a:prstGeom>
          <a:effectLst>
            <a:outerShdw blurRad="50800" dist="50800" dir="5400000" sx="54000" sy="5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C3B0C-78F5-D944-8DDA-530F6D53D07E}"/>
              </a:ext>
            </a:extLst>
          </p:cNvPr>
          <p:cNvSpPr txBox="1"/>
          <p:nvPr/>
        </p:nvSpPr>
        <p:spPr>
          <a:xfrm>
            <a:off x="8005665" y="5318449"/>
            <a:ext cx="85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Willow</a:t>
            </a:r>
          </a:p>
          <a:p>
            <a:r>
              <a:rPr lang="en-US" b="1" dirty="0">
                <a:solidFill>
                  <a:schemeClr val="bg1"/>
                </a:solidFill>
              </a:rPr>
              <a:t>wands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B94A5E-555D-D54A-B3C6-0900761D7B29}"/>
              </a:ext>
            </a:extLst>
          </p:cNvPr>
          <p:cNvCxnSpPr>
            <a:cxnSpLocks/>
          </p:cNvCxnSpPr>
          <p:nvPr/>
        </p:nvCxnSpPr>
        <p:spPr>
          <a:xfrm flipH="1" flipV="1">
            <a:off x="7464491" y="4982547"/>
            <a:ext cx="541174" cy="671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50800" dir="5400000" sx="49000" sy="49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23381D9-012A-1842-9B08-A3A561207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10" y="1613442"/>
            <a:ext cx="3316899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F846-0875-CC46-8DEB-718433556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BDA, Step 3 – Biodegradable Coconut fiber blankets applied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7F1F4A-35FA-1C4E-90D2-D46AF6D84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170" y="1809679"/>
            <a:ext cx="328016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EB291-213C-E046-A71B-8AD5CBDC7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206" y="1809679"/>
            <a:ext cx="3208361" cy="42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F07E-D9B1-164E-B388-142EAD56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BDA, Step 4- </a:t>
            </a:r>
            <a:r>
              <a:rPr lang="en-US" sz="4000" dirty="0"/>
              <a:t>dirt-filling to seal the dam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D05089-CC15-8944-8EE3-5D48C5E71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6443" y="1690688"/>
            <a:ext cx="4841493" cy="4351338"/>
          </a:xfrm>
        </p:spPr>
      </p:pic>
    </p:spTree>
    <p:extLst>
      <p:ext uri="{BB962C8B-B14F-4D97-AF65-F5344CB8AC3E}">
        <p14:creationId xmlns:p14="http://schemas.microsoft.com/office/powerpoint/2010/main" val="271151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660</Words>
  <Application>Microsoft Office PowerPoint</Application>
  <PresentationFormat>Widescreen</PresentationFormat>
  <Paragraphs>96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Brush Script Std</vt:lpstr>
      <vt:lpstr>Calibri</vt:lpstr>
      <vt:lpstr>Calibri Light</vt:lpstr>
      <vt:lpstr>Office Theme</vt:lpstr>
      <vt:lpstr>Central Wasatch Commission funded project: Beaver Dam Analogs at Willow Heights Pond,Big Cottonwood Canyon – Lise Sorensen Brunhart</vt:lpstr>
      <vt:lpstr>Willow Heights Conservation Area ,  Big Cottonwood Canyon, former Beaver habitat</vt:lpstr>
      <vt:lpstr>PowerPoint Presentation</vt:lpstr>
      <vt:lpstr>“If you build it ,they will come…. “</vt:lpstr>
      <vt:lpstr>Beaver Dam Analog “BDA” materials</vt:lpstr>
      <vt:lpstr>Building a BDA..Step 1 – driving posts into the stream bed at selected sites : flat ,eddying pools</vt:lpstr>
      <vt:lpstr>Building a BDA, Step 2 –Weaving willow wands, then spruce boughs into the standing posts </vt:lpstr>
      <vt:lpstr>Building a BDA, Step 3 – Biodegradable Coconut fiber blankets applied</vt:lpstr>
      <vt:lpstr>Building a BDA, Step 4- dirt-filling to seal the dam</vt:lpstr>
      <vt:lpstr>Finished 25 Beaver Dam Analogs, May 22, 2022 </vt:lpstr>
      <vt:lpstr>BDAs at 7 days, May 29, 2022</vt:lpstr>
      <vt:lpstr>BDA in summer, Aug ,2022</vt:lpstr>
      <vt:lpstr>Part 2- Humans and Beavers coexisting</vt:lpstr>
      <vt:lpstr>“Beaver Deceivers” built to drain Beaver dams at Silver Lake without harming the Beavers</vt:lpstr>
      <vt:lpstr>2-pronged Beaver Deceiver</vt:lpstr>
      <vt:lpstr>Ongoing projects</vt:lpstr>
      <vt:lpstr>THANKS TO THESE  wonderful humans/entities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CWC funded project: Beaver Dam Analogs at Willow Heights Pond,BCC</dc:title>
  <dc:creator>Microsoft Office User</dc:creator>
  <cp:lastModifiedBy>Barbara Cameron</cp:lastModifiedBy>
  <cp:revision>68</cp:revision>
  <dcterms:created xsi:type="dcterms:W3CDTF">2023-02-22T21:01:49Z</dcterms:created>
  <dcterms:modified xsi:type="dcterms:W3CDTF">2023-04-04T23:40:00Z</dcterms:modified>
</cp:coreProperties>
</file>